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7" r:id="rId5"/>
    <p:sldId id="268" r:id="rId6"/>
    <p:sldId id="278" r:id="rId7"/>
    <p:sldId id="279" r:id="rId8"/>
    <p:sldId id="280" r:id="rId9"/>
    <p:sldId id="282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0402"/>
    <a:srgbClr val="EE4814"/>
    <a:srgbClr val="D76D1F"/>
    <a:srgbClr val="8845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C2FFA5D-87B4-456A-9821-1D502468CF0F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0" autoAdjust="0"/>
    <p:restoredTop sz="92253" autoAdjust="0"/>
  </p:normalViewPr>
  <p:slideViewPr>
    <p:cSldViewPr snapToGrid="0">
      <p:cViewPr>
        <p:scale>
          <a:sx n="102" d="100"/>
          <a:sy n="102" d="100"/>
        </p:scale>
        <p:origin x="448" y="30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A0FDE8-3B80-4AAC-92F2-E3D0667D4E72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79F74-2001-4B21-B06E-FA23C7F2D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24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F25FBA-1311-468D-8115-8778B0F7BEEC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E67C00-F679-4C51-9894-9E2214E5C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822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67C00-F679-4C51-9894-9E2214E5C2F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306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67C00-F679-4C51-9894-9E2214E5C2F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6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67C00-F679-4C51-9894-9E2214E5C2F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201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67C00-F679-4C51-9894-9E2214E5C2F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5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E67C00-F679-4C51-9894-9E2214E5C2F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067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hidden">
          <a:xfrm>
            <a:off x="915924" y="0"/>
            <a:ext cx="717804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0244" y="2514600"/>
            <a:ext cx="6629400" cy="2743200"/>
          </a:xfrm>
        </p:spPr>
        <p:txBody>
          <a:bodyPr anchor="b"/>
          <a:lstStyle>
            <a:lvl1pPr algn="l">
              <a:lnSpc>
                <a:spcPct val="80000"/>
              </a:lnSpc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0244" y="5303520"/>
            <a:ext cx="6629400" cy="4572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5389C-FACC-452B-B4C1-3BD186F45CB8}" type="datetime1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0512" y="419099"/>
            <a:ext cx="2086087" cy="57531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419099"/>
            <a:ext cx="7277100" cy="57531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CE844-3C76-42C8-BBA9-088C96A067BA}" type="datetime1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4594C-40D9-4922-A63A-E4D7E3C24D49}" type="datetime1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hidden">
          <a:xfrm>
            <a:off x="-1" y="1676400"/>
            <a:ext cx="9313683" cy="426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212848"/>
            <a:ext cx="6217920" cy="2862262"/>
          </a:xfrm>
        </p:spPr>
        <p:txBody>
          <a:bodyPr anchor="b"/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120640"/>
            <a:ext cx="6217920" cy="4572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05000"/>
            <a:ext cx="4572000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05000"/>
            <a:ext cx="4572000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7D855-A872-4272-B880-39A488A710E7}" type="datetime1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04999"/>
            <a:ext cx="4572000" cy="698351"/>
          </a:xfrm>
        </p:spPr>
        <p:txBody>
          <a:bodyPr anchor="ctr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603351"/>
            <a:ext cx="4572000" cy="356884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904999"/>
            <a:ext cx="4572000" cy="698351"/>
          </a:xfrm>
        </p:spPr>
        <p:txBody>
          <a:bodyPr anchor="ctr"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603351"/>
            <a:ext cx="4572000" cy="356884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ACA8F-D5ED-4B90-A100-0BDC54A645DF}" type="datetime1">
              <a:rPr lang="en-US" smtClean="0"/>
              <a:t>12/7/16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9CD98-8566-471F-B6F9-93E04967ED47}" type="datetime1">
              <a:rPr lang="en-US" smtClean="0"/>
              <a:t>12/7/16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35E6A-2086-4CB2-B79F-96593439A0AC}" type="datetime1">
              <a:rPr lang="en-US" smtClean="0"/>
              <a:t>12/7/16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hidden">
          <a:xfrm>
            <a:off x="4876800" y="0"/>
            <a:ext cx="7315200" cy="685628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651760"/>
            <a:ext cx="3657600" cy="1828800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4020" y="688489"/>
            <a:ext cx="6080760" cy="548371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4617720"/>
            <a:ext cx="3657600" cy="155448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78B26-E0E7-401D-95E5-683ED06BF9AD}" type="datetime1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hidden">
          <a:xfrm>
            <a:off x="4876800" y="0"/>
            <a:ext cx="7315200" cy="685628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0800000" algn="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651760"/>
            <a:ext cx="3657600" cy="1828800"/>
          </a:xfrm>
        </p:spPr>
        <p:txBody>
          <a:bodyPr anchor="b"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94020" y="684943"/>
            <a:ext cx="6080760" cy="5486400"/>
          </a:xfrm>
          <a:solidFill>
            <a:schemeClr val="bg1">
              <a:lumMod val="90000"/>
              <a:lumOff val="10000"/>
            </a:schemeClr>
          </a:solidFill>
          <a:effectLst>
            <a:outerShdw blurRad="63500" sx="101000" sy="101000" algn="ctr" rotWithShape="0">
              <a:prstClr val="black">
                <a:alpha val="25000"/>
              </a:prstClr>
            </a:outerShdw>
          </a:effectLst>
        </p:spPr>
        <p:txBody>
          <a:bodyPr tIns="54864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4617720"/>
            <a:ext cx="3657600" cy="155448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28EC7-2C19-4F74-B285-CE160F4A579A}" type="datetime1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hidden">
          <a:xfrm>
            <a:off x="0" y="5980361"/>
            <a:ext cx="12188952" cy="452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5400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 bwMode="hidden">
          <a:xfrm>
            <a:off x="1524" y="214604"/>
            <a:ext cx="12188952" cy="4521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25400" dir="16200000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 bwMode="hidden">
          <a:xfrm>
            <a:off x="1524" y="214604"/>
            <a:ext cx="12188952" cy="6217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419100"/>
            <a:ext cx="9601200" cy="12573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05000"/>
            <a:ext cx="96012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9166" y="6484777"/>
            <a:ext cx="1335054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7D4020-EAAB-4E36-8532-04C08CBCE9E1}" type="datetime1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84777"/>
            <a:ext cx="4123765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96600" y="6484777"/>
            <a:ext cx="685800" cy="274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baseline="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SzPct val="9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SzPct val="9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800"/>
        </a:spcBef>
        <a:buSzPct val="9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8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Relationship Id="rId3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tiff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0244" y="137160"/>
            <a:ext cx="6629400" cy="1209502"/>
          </a:xfrm>
        </p:spPr>
        <p:txBody>
          <a:bodyPr anchor="b" anchorCtr="0"/>
          <a:lstStyle/>
          <a:p>
            <a:r>
              <a:rPr lang="en-US" dirty="0" smtClean="0"/>
              <a:t>Tumble Rumble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0244" y="1346662"/>
            <a:ext cx="6629400" cy="457200"/>
          </a:xfrm>
        </p:spPr>
        <p:txBody>
          <a:bodyPr/>
          <a:lstStyle/>
          <a:p>
            <a:r>
              <a:rPr lang="en-US" dirty="0" smtClean="0"/>
              <a:t>By Team </a:t>
            </a:r>
            <a:r>
              <a:rPr lang="en-US" dirty="0" err="1" smtClean="0"/>
              <a:t>ComputersAreHard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90244" y="2094499"/>
            <a:ext cx="49255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Video </a:t>
            </a:r>
            <a:r>
              <a:rPr lang="en-US" sz="1200" dirty="0"/>
              <a:t>Link: </a:t>
            </a:r>
            <a:endParaRPr lang="en-US" sz="1200" dirty="0" smtClean="0"/>
          </a:p>
          <a:p>
            <a:r>
              <a:rPr lang="en-US" sz="1200" dirty="0"/>
              <a:t>https://</a:t>
            </a:r>
            <a:r>
              <a:rPr lang="en-US" sz="1200" dirty="0" err="1"/>
              <a:t>www.youtube.com</a:t>
            </a:r>
            <a:r>
              <a:rPr lang="en-US" sz="1200" dirty="0"/>
              <a:t>/</a:t>
            </a:r>
            <a:r>
              <a:rPr lang="en-US" sz="1200" dirty="0" err="1"/>
              <a:t>watch?v</a:t>
            </a:r>
            <a:r>
              <a:rPr lang="en-US" sz="1200" dirty="0"/>
              <a:t>=06YS5yEtmi0&amp;feature=</a:t>
            </a:r>
            <a:r>
              <a:rPr lang="en-US" sz="1200" dirty="0" err="1"/>
              <a:t>youtu.be</a:t>
            </a:r>
            <a:endParaRPr 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989" y="4150492"/>
            <a:ext cx="1427678" cy="14276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777" y="2753492"/>
            <a:ext cx="19558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790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dirty="0" smtClean="0"/>
              <a:t>User Experiences of Meaningful 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905000"/>
            <a:ext cx="6589816" cy="4267200"/>
          </a:xfrm>
        </p:spPr>
        <p:txBody>
          <a:bodyPr/>
          <a:lstStyle/>
          <a:p>
            <a:r>
              <a:rPr lang="en-US" dirty="0" smtClean="0"/>
              <a:t>Our game is simple and challenging:</a:t>
            </a:r>
          </a:p>
          <a:p>
            <a:pPr lvl="1"/>
            <a:r>
              <a:rPr lang="en-US" dirty="0" smtClean="0"/>
              <a:t>The objective is simple: Stay alive by</a:t>
            </a:r>
            <a:r>
              <a:rPr lang="mr-IN" dirty="0" smtClean="0"/>
              <a:t>…</a:t>
            </a:r>
            <a:endParaRPr lang="en-US" dirty="0" smtClean="0"/>
          </a:p>
          <a:p>
            <a:pPr lvl="2"/>
            <a:r>
              <a:rPr lang="en-US" dirty="0"/>
              <a:t>D</a:t>
            </a:r>
            <a:r>
              <a:rPr lang="en-US" dirty="0" smtClean="0"/>
              <a:t>odging the cactus</a:t>
            </a:r>
          </a:p>
          <a:p>
            <a:pPr lvl="2"/>
            <a:r>
              <a:rPr lang="en-US" dirty="0" smtClean="0"/>
              <a:t>Staying in-screen</a:t>
            </a:r>
          </a:p>
          <a:p>
            <a:pPr lvl="2"/>
            <a:r>
              <a:rPr lang="en-US" dirty="0" smtClean="0"/>
              <a:t>Avoiding other player’s swords</a:t>
            </a:r>
          </a:p>
          <a:p>
            <a:pPr lvl="1"/>
            <a:r>
              <a:rPr lang="en-US" dirty="0" smtClean="0"/>
              <a:t>The challenge: Players are constantly having to maintain focus in order to do so. </a:t>
            </a:r>
          </a:p>
          <a:p>
            <a:pPr lvl="2"/>
            <a:r>
              <a:rPr lang="en-US" dirty="0" smtClean="0"/>
              <a:t>One mistake is all it takes to fall behind and die. </a:t>
            </a:r>
            <a:endParaRPr lang="en-US" dirty="0"/>
          </a:p>
          <a:p>
            <a:r>
              <a:rPr lang="en-US" dirty="0" smtClean="0"/>
              <a:t>This way, our players are engaging in meaningful play by experiencing a game with a clear objective, and their attention and focus is required in order to overcome the challenge.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348" y="1905000"/>
            <a:ext cx="3766869" cy="246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398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dirty="0" smtClean="0"/>
              <a:t>Game Mechanics and their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905000"/>
            <a:ext cx="6851073" cy="4267200"/>
          </a:xfrm>
        </p:spPr>
        <p:txBody>
          <a:bodyPr>
            <a:normAutofit lnSpcReduction="10000"/>
          </a:bodyPr>
          <a:lstStyle/>
          <a:p>
            <a:pPr lvl="1" fontAlgn="base"/>
            <a:r>
              <a:rPr lang="en-US" dirty="0" smtClean="0"/>
              <a:t>Our game mechanics are simple: Players can move with the arrow keys and attack with the “A” key. </a:t>
            </a:r>
          </a:p>
          <a:p>
            <a:pPr lvl="2" fontAlgn="base"/>
            <a:r>
              <a:rPr lang="en-US" dirty="0" smtClean="0"/>
              <a:t>Coming in contact with a cactus, or being hit by another player’s sword, will cause the player’s health to decrease. </a:t>
            </a:r>
          </a:p>
          <a:p>
            <a:pPr lvl="2" fontAlgn="base"/>
            <a:r>
              <a:rPr lang="en-US" dirty="0" smtClean="0"/>
              <a:t>If a player’s health decreases to 0, they die</a:t>
            </a:r>
          </a:p>
          <a:p>
            <a:pPr lvl="3" fontAlgn="base"/>
            <a:r>
              <a:rPr lang="en-US" dirty="0" smtClean="0"/>
              <a:t>Death also occurs if they fall outside of the screen</a:t>
            </a:r>
            <a:endParaRPr lang="en-US" dirty="0"/>
          </a:p>
          <a:p>
            <a:pPr lvl="1" fontAlgn="base"/>
            <a:r>
              <a:rPr lang="en-US" dirty="0" smtClean="0"/>
              <a:t>In the beginning stages of our game, however, our mechanics were not as refined.</a:t>
            </a:r>
          </a:p>
          <a:p>
            <a:pPr lvl="2" fontAlgn="base"/>
            <a:r>
              <a:rPr lang="en-US" dirty="0" smtClean="0"/>
              <a:t>Players </a:t>
            </a:r>
            <a:r>
              <a:rPr lang="en-US" dirty="0"/>
              <a:t>could hold the jump key and continually move upwards.</a:t>
            </a:r>
          </a:p>
          <a:p>
            <a:pPr lvl="2" fontAlgn="base"/>
            <a:r>
              <a:rPr lang="en-US" dirty="0" smtClean="0"/>
              <a:t>Being hit with a sword would kill them instantly</a:t>
            </a:r>
            <a:endParaRPr lang="en-US" dirty="0"/>
          </a:p>
          <a:p>
            <a:pPr lvl="1" fontAlgn="base"/>
            <a:r>
              <a:rPr lang="en-US" dirty="0" smtClean="0"/>
              <a:t>As a result of our User Study, we addressed these issues:</a:t>
            </a:r>
          </a:p>
          <a:p>
            <a:pPr lvl="2" fontAlgn="base"/>
            <a:r>
              <a:rPr lang="en-US" dirty="0" smtClean="0"/>
              <a:t>Now, players can only jump once, despite holding down the jump button. </a:t>
            </a:r>
          </a:p>
          <a:p>
            <a:pPr lvl="2" fontAlgn="base"/>
            <a:r>
              <a:rPr lang="en-US" dirty="0" smtClean="0"/>
              <a:t>A sword strike will lower their health by 10</a:t>
            </a:r>
          </a:p>
        </p:txBody>
      </p:sp>
      <p:sp>
        <p:nvSpPr>
          <p:cNvPr id="9" name="Rectangle 8"/>
          <p:cNvSpPr/>
          <p:nvPr/>
        </p:nvSpPr>
        <p:spPr>
          <a:xfrm>
            <a:off x="8146473" y="1795154"/>
            <a:ext cx="1531917" cy="32399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130641" y="1795153"/>
            <a:ext cx="1531917" cy="37624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0931" y="2033650"/>
            <a:ext cx="1143000" cy="27432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8599" y="2033650"/>
            <a:ext cx="1016000" cy="32258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340931" y="5664517"/>
            <a:ext cx="3063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The figures above are screenshots from our game’s instruction panel</a:t>
            </a:r>
            <a:endParaRPr lang="en-US" sz="12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85881" y="921463"/>
            <a:ext cx="873690" cy="87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20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dirty="0"/>
              <a:t>Software </a:t>
            </a:r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904999"/>
            <a:ext cx="4922520" cy="4416037"/>
          </a:xfrm>
        </p:spPr>
        <p:txBody>
          <a:bodyPr>
            <a:normAutofit fontScale="92500" lnSpcReduction="10000"/>
          </a:bodyPr>
          <a:lstStyle/>
          <a:p>
            <a:pPr lvl="1" fontAlgn="base"/>
            <a:r>
              <a:rPr lang="en-US" dirty="0" smtClean="0"/>
              <a:t>Our game is very client heavy, and our server is extremely light.</a:t>
            </a:r>
          </a:p>
          <a:p>
            <a:pPr lvl="2" fontAlgn="base"/>
            <a:r>
              <a:rPr lang="en-US" dirty="0" smtClean="0"/>
              <a:t>Both server and client were written in </a:t>
            </a:r>
            <a:r>
              <a:rPr lang="en-US" dirty="0" err="1" smtClean="0"/>
              <a:t>Javascript</a:t>
            </a:r>
            <a:r>
              <a:rPr lang="en-US" dirty="0" smtClean="0"/>
              <a:t>.</a:t>
            </a:r>
          </a:p>
          <a:p>
            <a:pPr lvl="1" fontAlgn="base"/>
            <a:r>
              <a:rPr lang="en-US" dirty="0" smtClean="0"/>
              <a:t>We used </a:t>
            </a:r>
            <a:r>
              <a:rPr lang="en-US" dirty="0" err="1" smtClean="0"/>
              <a:t>Node.js</a:t>
            </a:r>
            <a:r>
              <a:rPr lang="en-US" dirty="0" smtClean="0"/>
              <a:t> and </a:t>
            </a:r>
            <a:r>
              <a:rPr lang="en-US" dirty="0" err="1" smtClean="0"/>
              <a:t>Socket.io</a:t>
            </a:r>
            <a:r>
              <a:rPr lang="en-US" dirty="0" smtClean="0"/>
              <a:t> for Server/Client Interaction, and we used Phaser as our game library.</a:t>
            </a:r>
          </a:p>
          <a:p>
            <a:pPr lvl="1" fontAlgn="base"/>
            <a:r>
              <a:rPr lang="en-US" dirty="0" smtClean="0"/>
              <a:t>A couple of primary socket events and their resulting actions:</a:t>
            </a:r>
          </a:p>
          <a:p>
            <a:pPr lvl="2" fontAlgn="base"/>
            <a:r>
              <a:rPr lang="en-US" dirty="0" smtClean="0"/>
              <a:t>New player </a:t>
            </a:r>
            <a:r>
              <a:rPr lang="mr-IN" dirty="0" smtClean="0"/>
              <a:t>–</a:t>
            </a:r>
            <a:r>
              <a:rPr lang="en-US" dirty="0" smtClean="0"/>
              <a:t> all clients create a new sprite</a:t>
            </a:r>
          </a:p>
          <a:p>
            <a:pPr lvl="2" fontAlgn="base"/>
            <a:r>
              <a:rPr lang="en-US" dirty="0" smtClean="0"/>
              <a:t>Move player </a:t>
            </a:r>
            <a:r>
              <a:rPr lang="mr-IN" dirty="0" smtClean="0"/>
              <a:t>–</a:t>
            </a:r>
            <a:r>
              <a:rPr lang="en-US" dirty="0" smtClean="0"/>
              <a:t> all clients move a certain sprite to a coordinate specified by the event’s data</a:t>
            </a:r>
          </a:p>
          <a:p>
            <a:pPr lvl="2" fontAlgn="base"/>
            <a:r>
              <a:rPr lang="en-US" dirty="0" smtClean="0"/>
              <a:t>Damage player </a:t>
            </a:r>
            <a:r>
              <a:rPr lang="mr-IN" dirty="0" smtClean="0"/>
              <a:t>–</a:t>
            </a:r>
            <a:r>
              <a:rPr lang="en-US" dirty="0" smtClean="0"/>
              <a:t> all clients show a sprite has been damaged</a:t>
            </a:r>
          </a:p>
          <a:p>
            <a:pPr lvl="1" fontAlgn="base"/>
            <a:r>
              <a:rPr lang="en-US" dirty="0" smtClean="0"/>
              <a:t>Once a client emits an event, the server will then broadcast that event to all other clients, which then update their sprites accordingly.</a:t>
            </a:r>
          </a:p>
        </p:txBody>
      </p:sp>
      <p:sp>
        <p:nvSpPr>
          <p:cNvPr id="4" name="Rectangle 3"/>
          <p:cNvSpPr/>
          <p:nvPr/>
        </p:nvSpPr>
        <p:spPr>
          <a:xfrm>
            <a:off x="7084818" y="2703716"/>
            <a:ext cx="1757548" cy="17219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Boot.js</a:t>
            </a:r>
            <a:endParaRPr lang="en-US" dirty="0" smtClean="0"/>
          </a:p>
          <a:p>
            <a:pPr algn="ctr"/>
            <a:r>
              <a:rPr lang="en-US" dirty="0" err="1" smtClean="0"/>
              <a:t>Preloader.js</a:t>
            </a:r>
            <a:endParaRPr lang="en-US" dirty="0" smtClean="0"/>
          </a:p>
          <a:p>
            <a:pPr algn="ctr"/>
            <a:r>
              <a:rPr lang="en-US" dirty="0" err="1" smtClean="0"/>
              <a:t>Menu.js</a:t>
            </a:r>
            <a:endParaRPr lang="en-US" dirty="0" smtClean="0"/>
          </a:p>
          <a:p>
            <a:pPr algn="ctr"/>
            <a:r>
              <a:rPr lang="en-US" dirty="0" err="1" smtClean="0"/>
              <a:t>Lobby.js</a:t>
            </a:r>
            <a:endParaRPr lang="en-US" dirty="0" smtClean="0"/>
          </a:p>
          <a:p>
            <a:pPr algn="ctr"/>
            <a:r>
              <a:rPr lang="en-US" dirty="0" err="1" smtClean="0"/>
              <a:t>Stage.js</a:t>
            </a:r>
            <a:endParaRPr lang="en-US" dirty="0" smtClean="0"/>
          </a:p>
          <a:p>
            <a:pPr algn="ctr"/>
            <a:r>
              <a:rPr lang="en-US" dirty="0" err="1" smtClean="0"/>
              <a:t>Results.js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9778143" y="1873035"/>
            <a:ext cx="2028306" cy="6942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Server.js</a:t>
            </a:r>
            <a:endParaRPr lang="en-US" dirty="0" smtClean="0"/>
          </a:p>
          <a:p>
            <a:pPr algn="ctr"/>
            <a:r>
              <a:rPr lang="en-US" dirty="0" err="1" smtClean="0"/>
              <a:t>Player.js</a:t>
            </a:r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7084818" y="1873035"/>
            <a:ext cx="1757548" cy="432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</a:t>
            </a:r>
            <a:r>
              <a:rPr lang="en-US" dirty="0" err="1" smtClean="0"/>
              <a:t>ndex.html</a:t>
            </a:r>
            <a:endParaRPr lang="en-US" dirty="0" smtClean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8961120" y="1175409"/>
            <a:ext cx="841962" cy="22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6" idx="0"/>
          </p:cNvCxnSpPr>
          <p:nvPr/>
        </p:nvCxnSpPr>
        <p:spPr>
          <a:xfrm>
            <a:off x="7963592" y="1592581"/>
            <a:ext cx="0" cy="2804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2"/>
            <a:endCxn id="4" idx="0"/>
          </p:cNvCxnSpPr>
          <p:nvPr/>
        </p:nvCxnSpPr>
        <p:spPr>
          <a:xfrm>
            <a:off x="7963592" y="2305297"/>
            <a:ext cx="0" cy="3984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6716685" y="1446416"/>
            <a:ext cx="2410690" cy="3291839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6948749" y="1160319"/>
            <a:ext cx="1978429" cy="432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</a:p>
        </p:txBody>
      </p:sp>
      <p:cxnSp>
        <p:nvCxnSpPr>
          <p:cNvPr id="27" name="Straight Arrow Connector 26"/>
          <p:cNvCxnSpPr>
            <a:endCxn id="5" idx="0"/>
          </p:cNvCxnSpPr>
          <p:nvPr/>
        </p:nvCxnSpPr>
        <p:spPr>
          <a:xfrm>
            <a:off x="10792296" y="1609899"/>
            <a:ext cx="0" cy="2631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716685" y="4971011"/>
            <a:ext cx="50208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figure above depicts the relationship between our client and server. The client has many game states and classes (not all are shown here) while the server only has 2. 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9626140" y="1446415"/>
            <a:ext cx="2332312" cy="329184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/>
          <p:nvPr/>
        </p:nvCxnSpPr>
        <p:spPr>
          <a:xfrm flipV="1">
            <a:off x="8208069" y="1309966"/>
            <a:ext cx="1590912" cy="411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9803081" y="1177637"/>
            <a:ext cx="1978429" cy="432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2295" y="3774836"/>
            <a:ext cx="873690" cy="87369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37" y="4425638"/>
            <a:ext cx="1054594" cy="150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92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dirty="0"/>
              <a:t>Interface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905000"/>
            <a:ext cx="10615551" cy="4267200"/>
          </a:xfrm>
        </p:spPr>
        <p:txBody>
          <a:bodyPr>
            <a:normAutofit fontScale="92500" lnSpcReduction="10000"/>
          </a:bodyPr>
          <a:lstStyle/>
          <a:p>
            <a:pPr lvl="1" fontAlgn="base"/>
            <a:r>
              <a:rPr lang="en-US" dirty="0" smtClean="0"/>
              <a:t>Affordances: </a:t>
            </a:r>
          </a:p>
          <a:p>
            <a:pPr lvl="2" fontAlgn="base"/>
            <a:r>
              <a:rPr lang="en-US" dirty="0" smtClean="0"/>
              <a:t>The swords are sharp - Players can assume that hitting other players will </a:t>
            </a:r>
          </a:p>
          <a:p>
            <a:pPr lvl="2" fontAlgn="base"/>
            <a:r>
              <a:rPr lang="en-US" dirty="0" smtClean="0"/>
              <a:t>damage them</a:t>
            </a:r>
          </a:p>
          <a:p>
            <a:pPr lvl="2" fontAlgn="base"/>
            <a:r>
              <a:rPr lang="en-US" dirty="0" smtClean="0"/>
              <a:t>The cactus walls have gaps in them - Players can assume they are meant to fly through these gaps</a:t>
            </a:r>
          </a:p>
          <a:p>
            <a:pPr lvl="1" fontAlgn="base"/>
            <a:r>
              <a:rPr lang="en-US" dirty="0" smtClean="0"/>
              <a:t>Feedback: </a:t>
            </a:r>
          </a:p>
          <a:p>
            <a:pPr lvl="2" fontAlgn="base"/>
            <a:r>
              <a:rPr lang="en-US" dirty="0" smtClean="0"/>
              <a:t>Originally, our game had very empty and plain interface (no backgrounds, badly-drawn sprite art)</a:t>
            </a:r>
          </a:p>
          <a:p>
            <a:pPr lvl="2" fontAlgn="base"/>
            <a:r>
              <a:rPr lang="en-US" dirty="0" smtClean="0"/>
              <a:t>Backgrounds and improved sprite art were added to accommodate. </a:t>
            </a:r>
          </a:p>
          <a:p>
            <a:pPr lvl="1" fontAlgn="base"/>
            <a:r>
              <a:rPr lang="en-US" dirty="0" smtClean="0"/>
              <a:t>User Model: </a:t>
            </a:r>
          </a:p>
          <a:p>
            <a:pPr lvl="2" fontAlgn="base"/>
            <a:r>
              <a:rPr lang="en-US" dirty="0" smtClean="0"/>
              <a:t>From our user model, we learned that players wanted an instruction panel</a:t>
            </a:r>
          </a:p>
          <a:p>
            <a:pPr lvl="2" fontAlgn="base"/>
            <a:r>
              <a:rPr lang="en-US" dirty="0" smtClean="0"/>
              <a:t>We added this to the </a:t>
            </a:r>
            <a:r>
              <a:rPr lang="en-US" dirty="0" err="1" smtClean="0"/>
              <a:t>index.html</a:t>
            </a:r>
            <a:r>
              <a:rPr lang="en-US" dirty="0" smtClean="0"/>
              <a:t> so players can always glance over and see it</a:t>
            </a:r>
          </a:p>
          <a:p>
            <a:pPr lvl="1" fontAlgn="base"/>
            <a:r>
              <a:rPr lang="en-US" dirty="0" smtClean="0"/>
              <a:t>Visual and Auditory elements conveying game mechanics: </a:t>
            </a:r>
          </a:p>
          <a:p>
            <a:pPr lvl="2" fontAlgn="base"/>
            <a:r>
              <a:rPr lang="en-US" dirty="0" smtClean="0"/>
              <a:t>A player that has just taken damage will temporarily flash black</a:t>
            </a:r>
          </a:p>
          <a:p>
            <a:pPr lvl="2" fontAlgn="base"/>
            <a:r>
              <a:rPr lang="en-US" dirty="0" smtClean="0"/>
              <a:t>When a match is over, the screen will turn black and tell the players if they won/lost.</a:t>
            </a:r>
          </a:p>
          <a:p>
            <a:pPr lvl="2" fontAlgn="base"/>
            <a:r>
              <a:rPr lang="en-US" dirty="0" smtClean="0"/>
              <a:t>Music was added to the Menu, Lobby, and Stage game states for a nicer experience.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4617" y="419100"/>
            <a:ext cx="3739447" cy="21197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379" y="4744522"/>
            <a:ext cx="1427678" cy="14276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600" y="5359400"/>
            <a:ext cx="812800" cy="812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8475" y="4546600"/>
            <a:ext cx="812800" cy="812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8475" y="3733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5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dirty="0" smtClean="0"/>
              <a:t>Evolution of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fontAlgn="base"/>
            <a:r>
              <a:rPr lang="en-US" dirty="0"/>
              <a:t>Throughout each deliverable, we learned </a:t>
            </a:r>
            <a:r>
              <a:rPr lang="en-US" dirty="0" smtClean="0"/>
              <a:t>our game could always be improved.</a:t>
            </a:r>
          </a:p>
          <a:p>
            <a:pPr lvl="1" fontAlgn="base"/>
            <a:r>
              <a:rPr lang="en-US" dirty="0" smtClean="0"/>
              <a:t>Our Functional User Study motivates us to drastically change from our original vision:</a:t>
            </a:r>
          </a:p>
          <a:p>
            <a:pPr lvl="2" fontAlgn="base"/>
            <a:r>
              <a:rPr lang="en-US" dirty="0" smtClean="0"/>
              <a:t>For the first 4 deliverables, we had a plain fighting game</a:t>
            </a:r>
          </a:p>
          <a:p>
            <a:pPr lvl="2" fontAlgn="base"/>
            <a:r>
              <a:rPr lang="en-US" dirty="0" smtClean="0"/>
              <a:t>After our User Study, we wanted to make it more creative and challenging</a:t>
            </a:r>
          </a:p>
          <a:p>
            <a:pPr lvl="2" fontAlgn="base"/>
            <a:r>
              <a:rPr lang="en-US" dirty="0"/>
              <a:t>We </a:t>
            </a:r>
            <a:r>
              <a:rPr lang="en-US" dirty="0" smtClean="0"/>
              <a:t>dropped </a:t>
            </a:r>
            <a:r>
              <a:rPr lang="en-US" dirty="0"/>
              <a:t>our a</a:t>
            </a:r>
            <a:r>
              <a:rPr lang="en-US" dirty="0" smtClean="0"/>
              <a:t>rena-style fighting game and adopted flappy-tumbleweed fighting game.</a:t>
            </a:r>
          </a:p>
          <a:p>
            <a:pPr lvl="2" fontAlgn="base"/>
            <a:r>
              <a:rPr lang="en-US" dirty="0" smtClean="0"/>
              <a:t>Added multi-jump mechanic and cactus walls, removed the actual arena</a:t>
            </a:r>
          </a:p>
          <a:p>
            <a:pPr lvl="1" fontAlgn="base"/>
            <a:r>
              <a:rPr lang="en-US" dirty="0" smtClean="0"/>
              <a:t>Our software designs also changed:</a:t>
            </a:r>
          </a:p>
          <a:p>
            <a:pPr lvl="2" fontAlgn="base"/>
            <a:r>
              <a:rPr lang="en-US" dirty="0" smtClean="0"/>
              <a:t>As time went on, we found more ways to improve our game’s efficiency by restructuring various classes.</a:t>
            </a:r>
          </a:p>
          <a:p>
            <a:pPr lvl="2" fontAlgn="base"/>
            <a:r>
              <a:rPr lang="en-US" dirty="0" smtClean="0"/>
              <a:t>Lessened the load on the server by putting as much code as possible into the clients</a:t>
            </a:r>
          </a:p>
          <a:p>
            <a:pPr lvl="1" fontAlgn="base"/>
            <a:r>
              <a:rPr lang="en-US" dirty="0" smtClean="0"/>
              <a:t>What we learned as a whole:</a:t>
            </a:r>
          </a:p>
          <a:p>
            <a:pPr lvl="2" fontAlgn="base"/>
            <a:r>
              <a:rPr lang="en-US" dirty="0" smtClean="0"/>
              <a:t>Excellent game development requires an agile environment, as we constantly found ourselves needing to add and remove various game elements and attributes. </a:t>
            </a:r>
          </a:p>
          <a:p>
            <a:pPr lvl="2" fontAlgn="base"/>
            <a:endParaRPr lang="en-US" dirty="0" smtClean="0"/>
          </a:p>
          <a:p>
            <a:pPr lvl="2" fontAlgn="base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047" y="863600"/>
            <a:ext cx="4876800" cy="812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75" y="5359400"/>
            <a:ext cx="812800" cy="812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33" y="4546600"/>
            <a:ext cx="812800" cy="812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75" y="2921000"/>
            <a:ext cx="812800" cy="812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75" y="3733800"/>
            <a:ext cx="812800" cy="812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75" y="2108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914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 for listening!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39210" y="826718"/>
            <a:ext cx="4910203" cy="294361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Credits:</a:t>
            </a:r>
          </a:p>
          <a:p>
            <a:pPr lvl="1"/>
            <a:r>
              <a:rPr lang="en-US" sz="2800" dirty="0" smtClean="0"/>
              <a:t>Team </a:t>
            </a:r>
            <a:r>
              <a:rPr lang="en-US" sz="2800" dirty="0" err="1" smtClean="0"/>
              <a:t>ComputersAreHard</a:t>
            </a:r>
            <a:endParaRPr lang="en-US" sz="2800" dirty="0" smtClean="0"/>
          </a:p>
          <a:p>
            <a:pPr lvl="2"/>
            <a:r>
              <a:rPr lang="en-US" sz="2400" dirty="0" smtClean="0"/>
              <a:t>Cory Avra</a:t>
            </a:r>
          </a:p>
          <a:p>
            <a:pPr lvl="2"/>
            <a:r>
              <a:rPr lang="en-US" sz="2400" dirty="0" smtClean="0"/>
              <a:t>Reed Spivey</a:t>
            </a:r>
          </a:p>
          <a:p>
            <a:pPr lvl="2"/>
            <a:r>
              <a:rPr lang="en-US" sz="2400" dirty="0" smtClean="0"/>
              <a:t>Jason Alonzo</a:t>
            </a:r>
          </a:p>
          <a:p>
            <a:pPr lvl="2"/>
            <a:r>
              <a:rPr lang="en-US" sz="2400" dirty="0" smtClean="0"/>
              <a:t>Brandon Gann</a:t>
            </a:r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ctr"/>
            <a:endParaRPr lang="en-US" sz="2800" dirty="0" smtClean="0">
              <a:solidFill>
                <a:schemeClr val="bg1"/>
              </a:solidFill>
            </a:endParaRP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Any questions?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8045" y="4131365"/>
            <a:ext cx="972710" cy="9727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437" y="4931410"/>
            <a:ext cx="812800" cy="812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437" y="5744210"/>
            <a:ext cx="812800" cy="812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2989" y="2957534"/>
            <a:ext cx="812800" cy="812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437" y="2144734"/>
            <a:ext cx="812800" cy="812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896" y="1331934"/>
            <a:ext cx="812800" cy="812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437" y="519134"/>
            <a:ext cx="812800" cy="812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5792" y="519134"/>
            <a:ext cx="812800" cy="812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6611" y="5765504"/>
            <a:ext cx="812800" cy="8128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3059" y="4952704"/>
            <a:ext cx="812800" cy="812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8518" y="4139904"/>
            <a:ext cx="812800" cy="812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3059" y="3327104"/>
            <a:ext cx="812800" cy="8128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4446" y="3496159"/>
            <a:ext cx="1054594" cy="150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99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ue Tan Gradient 16x9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lueTanGradient">
      <a:dk1>
        <a:srgbClr val="31312F"/>
      </a:dk1>
      <a:lt1>
        <a:sysClr val="window" lastClr="FFFFFF"/>
      </a:lt1>
      <a:dk2>
        <a:srgbClr val="000000"/>
      </a:dk2>
      <a:lt2>
        <a:srgbClr val="D9CBB9"/>
      </a:lt2>
      <a:accent1>
        <a:srgbClr val="52AC97"/>
      </a:accent1>
      <a:accent2>
        <a:srgbClr val="B79E6D"/>
      </a:accent2>
      <a:accent3>
        <a:srgbClr val="478BA9"/>
      </a:accent3>
      <a:accent4>
        <a:srgbClr val="BF4F39"/>
      </a:accent4>
      <a:accent5>
        <a:srgbClr val="826C8E"/>
      </a:accent5>
      <a:accent6>
        <a:srgbClr val="D58637"/>
      </a:accent6>
      <a:hlink>
        <a:srgbClr val="52AC97"/>
      </a:hlink>
      <a:folHlink>
        <a:srgbClr val="969696"/>
      </a:folHlink>
    </a:clrScheme>
    <a:fontScheme name="BlueTanGradient">
      <a:majorFont>
        <a:latin typeface="Franklin Gothic Medium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847668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2012-07-18T02:27:00+00:00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1597820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TP103030621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597BE6C5-0514-4ACA-9AE6-36A9A1AA7B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92E8D6-7A87-418E-8C48-2723019F959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4826613-843B-4E39-BA9C-75D7D7FE0DCC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0</TotalTime>
  <Words>749</Words>
  <Application>Microsoft Macintosh PowerPoint</Application>
  <PresentationFormat>Widescreen</PresentationFormat>
  <Paragraphs>87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Franklin Gothic Medium</vt:lpstr>
      <vt:lpstr>Arial</vt:lpstr>
      <vt:lpstr>Blue Tan Gradient 16x9</vt:lpstr>
      <vt:lpstr>Tumble Rumble</vt:lpstr>
      <vt:lpstr>User Experiences of Meaningful Play</vt:lpstr>
      <vt:lpstr>Game Mechanics and their Evolution</vt:lpstr>
      <vt:lpstr>Software Design</vt:lpstr>
      <vt:lpstr>Interface Design</vt:lpstr>
      <vt:lpstr>Evolution of Ideas</vt:lpstr>
      <vt:lpstr>Thank you for listening!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Cory Avra</dc:creator>
  <cp:lastModifiedBy/>
  <cp:revision>1</cp:revision>
  <dcterms:created xsi:type="dcterms:W3CDTF">2016-12-08T00:08:38Z</dcterms:created>
  <dcterms:modified xsi:type="dcterms:W3CDTF">2016-12-08T02:56:25Z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